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65" r:id="rId4"/>
    <p:sldId id="267" r:id="rId5"/>
    <p:sldId id="270" r:id="rId6"/>
    <p:sldId id="271" r:id="rId7"/>
    <p:sldId id="272" r:id="rId8"/>
    <p:sldId id="273" r:id="rId9"/>
    <p:sldId id="275" r:id="rId10"/>
    <p:sldId id="277" r:id="rId11"/>
    <p:sldId id="278" r:id="rId12"/>
    <p:sldId id="294" r:id="rId13"/>
    <p:sldId id="295" r:id="rId14"/>
    <p:sldId id="269" r:id="rId15"/>
    <p:sldId id="274" r:id="rId16"/>
    <p:sldId id="279" r:id="rId17"/>
    <p:sldId id="280" r:id="rId18"/>
    <p:sldId id="281" r:id="rId19"/>
    <p:sldId id="282" r:id="rId20"/>
    <p:sldId id="283" r:id="rId21"/>
    <p:sldId id="296" r:id="rId22"/>
    <p:sldId id="297" r:id="rId23"/>
    <p:sldId id="298" r:id="rId24"/>
    <p:sldId id="286" r:id="rId25"/>
    <p:sldId id="287" r:id="rId26"/>
    <p:sldId id="288" r:id="rId27"/>
    <p:sldId id="289" r:id="rId28"/>
    <p:sldId id="291" r:id="rId29"/>
    <p:sldId id="290" r:id="rId30"/>
    <p:sldId id="284" r:id="rId31"/>
    <p:sldId id="292" r:id="rId32"/>
    <p:sldId id="285" r:id="rId33"/>
    <p:sldId id="293" r:id="rId34"/>
    <p:sldId id="268" r:id="rId35"/>
    <p:sldId id="259" r:id="rId3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4" d="100"/>
          <a:sy n="144" d="100"/>
        </p:scale>
        <p:origin x="65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978EC-6B84-4B11-AE2E-B9B04975D9CE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F9F9F-4463-4962-86A9-BECD110137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52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3F9F9F-4463-4962-86A9-BECD1101376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023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CFDF-51C7-4719-9180-A708CB7E32B4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683-887F-4091-AADF-9DF5B73F2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458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CFDF-51C7-4719-9180-A708CB7E32B4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683-887F-4091-AADF-9DF5B73F2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40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CFDF-51C7-4719-9180-A708CB7E32B4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683-887F-4091-AADF-9DF5B73F2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02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CFDF-51C7-4719-9180-A708CB7E32B4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683-887F-4091-AADF-9DF5B73F2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569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CFDF-51C7-4719-9180-A708CB7E32B4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683-887F-4091-AADF-9DF5B73F2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40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CFDF-51C7-4719-9180-A708CB7E32B4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683-887F-4091-AADF-9DF5B73F2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031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CFDF-51C7-4719-9180-A708CB7E32B4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683-887F-4091-AADF-9DF5B73F2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1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CFDF-51C7-4719-9180-A708CB7E32B4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683-887F-4091-AADF-9DF5B73F2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527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CFDF-51C7-4719-9180-A708CB7E32B4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683-887F-4091-AADF-9DF5B73F2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98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CFDF-51C7-4719-9180-A708CB7E32B4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683-887F-4091-AADF-9DF5B73F2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202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CCFDF-51C7-4719-9180-A708CB7E32B4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5F683-887F-4091-AADF-9DF5B73F2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86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CCFDF-51C7-4719-9180-A708CB7E32B4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5F683-887F-4091-AADF-9DF5B73F2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786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3"/>
            <a:ext cx="9144000" cy="5141253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435846"/>
            <a:ext cx="7376864" cy="665212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4000" smtClean="0">
                <a:solidFill>
                  <a:schemeClr val="bg1"/>
                </a:solidFill>
              </a:rPr>
              <a:t>Mobnius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200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Модули мобильного приложения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400" dirty="0" smtClean="0">
                <a:solidFill>
                  <a:schemeClr val="bg1"/>
                </a:solidFill>
              </a:rPr>
              <a:t>09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131590"/>
            <a:ext cx="7632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Печатные формы</a:t>
            </a:r>
            <a:endParaRPr lang="en-US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500922"/>
            <a:ext cx="3384376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41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Модули мобильного приложения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400" dirty="0" smtClean="0">
                <a:solidFill>
                  <a:schemeClr val="bg1"/>
                </a:solidFill>
              </a:rPr>
              <a:t>10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131590"/>
            <a:ext cx="7632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Уведомления</a:t>
            </a:r>
            <a:endParaRPr lang="en-US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1569283"/>
            <a:ext cx="3283263" cy="344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07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Модули мобильного приложения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1</a:t>
            </a:r>
            <a:r>
              <a:rPr lang="ru-RU" sz="3400" dirty="0" smtClean="0">
                <a:solidFill>
                  <a:schemeClr val="bg1"/>
                </a:solidFill>
              </a:rPr>
              <a:t>1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131590"/>
            <a:ext cx="7632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Обратная связь – задать вопрос разработчикам, отправить отчет об ошибке</a:t>
            </a:r>
            <a:endParaRPr lang="en-US" dirty="0" smtClean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44947"/>
            <a:ext cx="1854421" cy="30446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866731"/>
            <a:ext cx="1712617" cy="3044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35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Модули мобильного приложения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1</a:t>
            </a:r>
            <a:r>
              <a:rPr lang="ru-RU" sz="3400" dirty="0" smtClean="0">
                <a:solidFill>
                  <a:schemeClr val="bg1"/>
                </a:solidFill>
              </a:rPr>
              <a:t>2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131590"/>
            <a:ext cx="7632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Документация – просмотр документации в самом приложении</a:t>
            </a:r>
            <a:endParaRPr lang="en-US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1500922"/>
            <a:ext cx="2029488" cy="360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02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Лицензирование и активация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1</a:t>
            </a:r>
            <a:r>
              <a:rPr lang="ru-RU" sz="3400" dirty="0" smtClean="0">
                <a:solidFill>
                  <a:schemeClr val="bg1"/>
                </a:solidFill>
              </a:rPr>
              <a:t>3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1063229"/>
            <a:ext cx="79928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Home – </a:t>
            </a:r>
            <a:r>
              <a:rPr lang="ru-RU" dirty="0" smtClean="0"/>
              <a:t>простой сбор показаний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Professional</a:t>
            </a:r>
            <a:r>
              <a:rPr lang="ru-RU" dirty="0" smtClean="0"/>
              <a:t> – сбор показаний с применением фотографирования прибора учета</a:t>
            </a:r>
            <a:r>
              <a:rPr lang="en-US" dirty="0" smtClean="0"/>
              <a:t>, </a:t>
            </a:r>
            <a:r>
              <a:rPr lang="ru-RU" dirty="0" smtClean="0"/>
              <a:t>просмотром информации о собственнике, приборе и т.д.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Enterprise</a:t>
            </a:r>
            <a:r>
              <a:rPr lang="ru-RU" dirty="0" smtClean="0"/>
              <a:t> – комплексное решение для электроэнергетики. Осуществляется создание: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 smtClean="0"/>
              <a:t>Акта снятия показания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 smtClean="0"/>
              <a:t>Акта инструментальной проверки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 smtClean="0"/>
              <a:t>Акта без учетного потребления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 smtClean="0"/>
              <a:t>Печатных форм для печати на переносном принтере </a:t>
            </a:r>
          </a:p>
        </p:txBody>
      </p:sp>
    </p:spTree>
    <p:extLst>
      <p:ext uri="{BB962C8B-B14F-4D97-AF65-F5344CB8AC3E}">
        <p14:creationId xmlns:p14="http://schemas.microsoft.com/office/powerpoint/2010/main" val="114156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Лицензирование и активация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1</a:t>
            </a:r>
            <a:r>
              <a:rPr lang="ru-RU" sz="3400" dirty="0" smtClean="0">
                <a:solidFill>
                  <a:schemeClr val="bg1"/>
                </a:solidFill>
              </a:rPr>
              <a:t>4</a:t>
            </a:r>
            <a:endParaRPr lang="ru-RU" sz="3400" dirty="0">
              <a:solidFill>
                <a:schemeClr val="bg1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430153"/>
              </p:ext>
            </p:extLst>
          </p:nvPr>
        </p:nvGraphicFramePr>
        <p:xfrm>
          <a:off x="971600" y="1082042"/>
          <a:ext cx="7920880" cy="373378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val="3232903724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495413687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50186767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9490564"/>
                    </a:ext>
                  </a:extLst>
                </a:gridCol>
              </a:tblGrid>
              <a:tr h="337580">
                <a:tc>
                  <a:txBody>
                    <a:bodyPr/>
                    <a:lstStyle/>
                    <a:p>
                      <a:r>
                        <a:rPr lang="ru-RU" dirty="0" smtClean="0"/>
                        <a:t>Тип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Возможности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Home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Professional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Enterprise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8773607"/>
                  </a:ext>
                </a:extLst>
              </a:tr>
              <a:tr h="25985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Сбор показаний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4448405"/>
                  </a:ext>
                </a:extLst>
              </a:tr>
              <a:tr h="17107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Фотографирование *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944842"/>
                  </a:ext>
                </a:extLst>
              </a:tr>
              <a:tr h="29832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Трекинг *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3323121"/>
                  </a:ext>
                </a:extLst>
              </a:tr>
              <a:tr h="209548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Геометка</a:t>
                      </a:r>
                      <a:r>
                        <a:rPr lang="ru-RU" sz="1400" dirty="0" smtClean="0"/>
                        <a:t> *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724227"/>
                  </a:ext>
                </a:extLst>
              </a:tr>
              <a:tr h="26478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Push</a:t>
                      </a:r>
                      <a:r>
                        <a:rPr lang="en-US" sz="1400" baseline="0" dirty="0" smtClean="0"/>
                        <a:t> - </a:t>
                      </a:r>
                      <a:r>
                        <a:rPr lang="ru-RU" sz="1400" baseline="0" dirty="0" smtClean="0"/>
                        <a:t>уведомления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1973843"/>
                  </a:ext>
                </a:extLst>
              </a:tr>
              <a:tr h="32002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Телеметрия *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45777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Аудит *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438631"/>
                  </a:ext>
                </a:extLst>
              </a:tr>
              <a:tr h="1648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Демонстрационный режим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7950994"/>
                  </a:ext>
                </a:extLst>
              </a:tr>
              <a:tr h="2200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Распознавание показаний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5342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Печатные формы – печать на принтере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975811"/>
                  </a:ext>
                </a:extLst>
              </a:tr>
              <a:tr h="292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Подпись клиента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81395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419622"/>
            <a:ext cx="288032" cy="2880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252" y="1419622"/>
            <a:ext cx="288032" cy="2880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419622"/>
            <a:ext cx="288032" cy="2880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252" y="1747634"/>
            <a:ext cx="288032" cy="2880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1739131"/>
            <a:ext cx="288032" cy="28803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058640"/>
            <a:ext cx="288032" cy="28803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346672"/>
            <a:ext cx="288032" cy="28803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634704"/>
            <a:ext cx="288032" cy="28803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952620"/>
            <a:ext cx="288032" cy="28803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3278277"/>
            <a:ext cx="288032" cy="28803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729" y="3588218"/>
            <a:ext cx="288032" cy="28803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729" y="3859615"/>
            <a:ext cx="288032" cy="28803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296" y="4228261"/>
            <a:ext cx="288032" cy="28803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296" y="4533339"/>
            <a:ext cx="288032" cy="28803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694" y="2075646"/>
            <a:ext cx="288032" cy="28803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252" y="2346672"/>
            <a:ext cx="288032" cy="28803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694" y="2645698"/>
            <a:ext cx="288032" cy="28803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377" y="2990245"/>
            <a:ext cx="288032" cy="28803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252" y="3301014"/>
            <a:ext cx="288032" cy="28803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166" y="3588218"/>
            <a:ext cx="288032" cy="28803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687" y="3588218"/>
            <a:ext cx="288032" cy="288032"/>
          </a:xfrm>
          <a:prstGeom prst="rect">
            <a:avLst/>
          </a:prstGeom>
        </p:spPr>
      </p:pic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>
          <a:xfrm>
            <a:off x="337699" y="4869656"/>
            <a:ext cx="2895600" cy="273844"/>
          </a:xfrm>
        </p:spPr>
        <p:txBody>
          <a:bodyPr/>
          <a:lstStyle/>
          <a:p>
            <a:r>
              <a:rPr lang="ru-RU" smtClean="0"/>
              <a:t>* - по настройке аналитика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40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Лицензирование и активация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1</a:t>
            </a:r>
            <a:r>
              <a:rPr lang="ru-RU" sz="3400" dirty="0" smtClean="0">
                <a:solidFill>
                  <a:schemeClr val="bg1"/>
                </a:solidFill>
              </a:rPr>
              <a:t>5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1063229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Активация приложения происходит </a:t>
            </a:r>
            <a:r>
              <a:rPr lang="ru-RU" dirty="0" smtClean="0"/>
              <a:t>посредством</a:t>
            </a:r>
            <a:r>
              <a:rPr lang="en-US" dirty="0" smtClean="0"/>
              <a:t> </a:t>
            </a:r>
            <a:r>
              <a:rPr lang="ru-RU" dirty="0" smtClean="0"/>
              <a:t>ввода </a:t>
            </a:r>
            <a:r>
              <a:rPr lang="ru-RU" dirty="0" smtClean="0"/>
              <a:t>ключа.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1563639"/>
            <a:ext cx="3656141" cy="20882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3867894"/>
            <a:ext cx="65434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Тип ключа: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На одно или несколько устройств под определенный продукт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На одно или несколько устройств под несколько продуктов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633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Лицензирование и активация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1</a:t>
            </a:r>
            <a:r>
              <a:rPr lang="ru-RU" sz="34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12776" y="1063229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Trial </a:t>
            </a:r>
            <a:r>
              <a:rPr lang="ru-RU" b="1" dirty="0" smtClean="0"/>
              <a:t>- период</a:t>
            </a:r>
          </a:p>
          <a:p>
            <a:endParaRPr lang="ru-RU" dirty="0" smtClean="0"/>
          </a:p>
          <a:p>
            <a:r>
              <a:rPr lang="ru-RU" dirty="0" smtClean="0"/>
              <a:t>Без ввода ключа пользователю будет доступен тестовый период в течении 30 дней, по истечению которого приложение будет ограничено в возможностях: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 smtClean="0"/>
              <a:t>Автоматическая перезагрузка после 1 часа использования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 smtClean="0"/>
              <a:t>Вывод надпись об активации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 smtClean="0"/>
              <a:t>Ограничения по хранению данных в </a:t>
            </a:r>
            <a:r>
              <a:rPr lang="en-US" dirty="0" smtClean="0"/>
              <a:t>offline </a:t>
            </a:r>
            <a:r>
              <a:rPr lang="ru-RU" dirty="0" smtClean="0"/>
              <a:t>режиме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264" y="2743944"/>
            <a:ext cx="1985578" cy="226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50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«Гибкость» мобильного устройства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1</a:t>
            </a:r>
            <a:r>
              <a:rPr lang="ru-RU" sz="3400" dirty="0" smtClean="0">
                <a:solidFill>
                  <a:schemeClr val="bg1"/>
                </a:solidFill>
              </a:rPr>
              <a:t>7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987574"/>
            <a:ext cx="757335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Шаблоны форм (акты) для ввода показаний - генерируются аналитиком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Доступность модулей – настраивается аналитиком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Активация – управляется администратором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Настройки приложения – управляются заказчиком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 smtClean="0"/>
              <a:t>Период получения координаты для трекинга</a:t>
            </a:r>
            <a:endParaRPr lang="ru-RU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 smtClean="0"/>
              <a:t>Цвет по умолчанию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 smtClean="0"/>
              <a:t>Размер шрифта и т. д.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1921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АРМ - руководителя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1</a:t>
            </a:r>
            <a:r>
              <a:rPr lang="ru-RU" sz="3400" dirty="0" smtClean="0">
                <a:solidFill>
                  <a:schemeClr val="bg1"/>
                </a:solidFill>
              </a:rPr>
              <a:t>8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84784" y="987574"/>
            <a:ext cx="7848872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Доступ осуществляется по логину-паролю. Выводится общая статистика по обходам, производительность сотрудников и т.д. Интерфейс предназначен для руководящего состава. Доступна адаптация по разные разрешения экранов. Есть возможность просмотра на планшетах.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2211710"/>
            <a:ext cx="3751729" cy="288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38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Структура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400" dirty="0" smtClean="0">
                <a:solidFill>
                  <a:schemeClr val="bg1"/>
                </a:solidFill>
              </a:rPr>
              <a:t>01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1084784" y="4227934"/>
            <a:ext cx="7848872" cy="577012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Интеграция</a:t>
            </a:r>
            <a:r>
              <a:rPr lang="ru-RU" sz="1400" dirty="0"/>
              <a:t> со сторонними </a:t>
            </a:r>
            <a:r>
              <a:rPr lang="ru-RU" sz="1600" dirty="0"/>
              <a:t>системами</a:t>
            </a:r>
            <a:r>
              <a:rPr lang="ru-RU" sz="1400" dirty="0"/>
              <a:t> осуществляется при помощи базы данных или </a:t>
            </a:r>
            <a:r>
              <a:rPr lang="ru-RU" sz="1400" dirty="0" smtClean="0"/>
              <a:t>веб-серви</a:t>
            </a:r>
            <a:r>
              <a:rPr lang="ru-RU" sz="1400" dirty="0"/>
              <a:t>с</a:t>
            </a:r>
            <a:r>
              <a:rPr lang="ru-RU" sz="1400" dirty="0" smtClean="0"/>
              <a:t>а </a:t>
            </a:r>
            <a:r>
              <a:rPr lang="ru-RU" sz="1400" dirty="0" smtClean="0"/>
              <a:t>посредством</a:t>
            </a:r>
            <a:r>
              <a:rPr lang="en-US" sz="1400" smtClean="0"/>
              <a:t> </a:t>
            </a:r>
            <a:r>
              <a:rPr lang="ru-RU" sz="1400" smtClean="0"/>
              <a:t>RPC </a:t>
            </a:r>
            <a:r>
              <a:rPr lang="ru-RU" sz="1400" dirty="0" smtClean="0"/>
              <a:t>или </a:t>
            </a:r>
            <a:r>
              <a:rPr lang="en-US" sz="1400" dirty="0" smtClean="0"/>
              <a:t>Web API</a:t>
            </a:r>
            <a:r>
              <a:rPr lang="ru-RU" sz="1400" dirty="0" smtClean="0"/>
              <a:t>. </a:t>
            </a:r>
            <a:endParaRPr lang="ru-RU" sz="1400" dirty="0"/>
          </a:p>
        </p:txBody>
      </p:sp>
      <p:sp>
        <p:nvSpPr>
          <p:cNvPr id="9" name="Цилиндр 8"/>
          <p:cNvSpPr/>
          <p:nvPr/>
        </p:nvSpPr>
        <p:spPr>
          <a:xfrm>
            <a:off x="4347310" y="3075806"/>
            <a:ext cx="1229308" cy="108012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База</a:t>
            </a:r>
          </a:p>
          <a:p>
            <a:pPr algn="ctr"/>
            <a:r>
              <a:rPr lang="ru-RU" sz="1600" dirty="0" smtClean="0"/>
              <a:t>данных</a:t>
            </a:r>
            <a:r>
              <a:rPr lang="en-US" sz="1600" dirty="0" smtClean="0"/>
              <a:t> </a:t>
            </a:r>
            <a:r>
              <a:rPr lang="ru-RU" sz="1600" dirty="0" smtClean="0"/>
              <a:t>на</a:t>
            </a:r>
          </a:p>
          <a:p>
            <a:pPr algn="ctr"/>
            <a:r>
              <a:rPr lang="en-US" sz="1600" dirty="0" smtClean="0"/>
              <a:t>PostgreSQL</a:t>
            </a:r>
            <a:r>
              <a:rPr lang="ru-RU" sz="1600" dirty="0" smtClean="0"/>
              <a:t>*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133064" y="2211236"/>
            <a:ext cx="565780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Веб-сервис для работы по протоколу </a:t>
            </a:r>
            <a:r>
              <a:rPr lang="en-US" dirty="0" smtClean="0"/>
              <a:t>HTTP(S) </a:t>
            </a:r>
            <a:r>
              <a:rPr lang="ru-RU" dirty="0" smtClean="0"/>
              <a:t>и </a:t>
            </a:r>
            <a:r>
              <a:rPr lang="en-US" dirty="0" smtClean="0"/>
              <a:t>WS(S)</a:t>
            </a:r>
          </a:p>
          <a:p>
            <a:pPr algn="ctr"/>
            <a:r>
              <a:rPr lang="en-US" dirty="0" smtClean="0"/>
              <a:t>(</a:t>
            </a:r>
            <a:r>
              <a:rPr lang="en-US" dirty="0" err="1" smtClean="0"/>
              <a:t>NodeJS</a:t>
            </a:r>
            <a:r>
              <a:rPr lang="en-US" dirty="0" smtClean="0"/>
              <a:t> </a:t>
            </a:r>
            <a:r>
              <a:rPr lang="ru-RU" dirty="0" smtClean="0"/>
              <a:t>или </a:t>
            </a:r>
            <a:r>
              <a:rPr lang="en-US" dirty="0" err="1" smtClean="0"/>
              <a:t>Net.Core</a:t>
            </a:r>
            <a:r>
              <a:rPr lang="en-US" dirty="0" smtClean="0"/>
              <a:t>)</a:t>
            </a:r>
            <a:endParaRPr lang="ru-RU" dirty="0"/>
          </a:p>
        </p:txBody>
      </p:sp>
      <p:cxnSp>
        <p:nvCxnSpPr>
          <p:cNvPr id="21" name="Прямая со стрелкой 20"/>
          <p:cNvCxnSpPr>
            <a:stCxn id="19" idx="2"/>
            <a:endCxn id="9" idx="1"/>
          </p:cNvCxnSpPr>
          <p:nvPr/>
        </p:nvCxnSpPr>
        <p:spPr>
          <a:xfrm>
            <a:off x="4961964" y="2787300"/>
            <a:ext cx="0" cy="2885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887831" y="1058633"/>
            <a:ext cx="2085549" cy="8640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АРМ-диспетчера, администратора</a:t>
            </a:r>
          </a:p>
          <a:p>
            <a:pPr algn="ctr"/>
            <a:r>
              <a:rPr lang="ru-RU" dirty="0" smtClean="0"/>
              <a:t>(</a:t>
            </a:r>
            <a:r>
              <a:rPr lang="en-US" dirty="0" smtClean="0"/>
              <a:t>React JS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556466" y="915567"/>
            <a:ext cx="2810995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Мобильное приложение </a:t>
            </a:r>
          </a:p>
          <a:p>
            <a:pPr algn="ctr"/>
            <a:r>
              <a:rPr lang="ru-RU" dirty="0" smtClean="0"/>
              <a:t>для сбора показаний</a:t>
            </a:r>
            <a:endParaRPr lang="en-US" dirty="0" smtClean="0"/>
          </a:p>
          <a:p>
            <a:pPr algn="ctr"/>
            <a:r>
              <a:rPr lang="en-US" dirty="0" smtClean="0"/>
              <a:t>(Java, Swift, QML*)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864914" y="1058632"/>
            <a:ext cx="2157557" cy="8640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АРМ-руководителя</a:t>
            </a:r>
            <a:endParaRPr lang="en-US" dirty="0" smtClean="0"/>
          </a:p>
          <a:p>
            <a:pPr algn="ctr"/>
            <a:r>
              <a:rPr lang="en-US" dirty="0" smtClean="0"/>
              <a:t>(React JS)</a:t>
            </a:r>
            <a:endParaRPr lang="ru-RU" dirty="0"/>
          </a:p>
        </p:txBody>
      </p:sp>
      <p:cxnSp>
        <p:nvCxnSpPr>
          <p:cNvPr id="33" name="Прямая со стрелкой 32"/>
          <p:cNvCxnSpPr>
            <a:stCxn id="23" idx="2"/>
            <a:endCxn id="19" idx="1"/>
          </p:cNvCxnSpPr>
          <p:nvPr/>
        </p:nvCxnSpPr>
        <p:spPr>
          <a:xfrm>
            <a:off x="1930606" y="1922730"/>
            <a:ext cx="202458" cy="57653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24" idx="2"/>
            <a:endCxn id="19" idx="0"/>
          </p:cNvCxnSpPr>
          <p:nvPr/>
        </p:nvCxnSpPr>
        <p:spPr>
          <a:xfrm>
            <a:off x="4961964" y="1779663"/>
            <a:ext cx="0" cy="43157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25" idx="2"/>
            <a:endCxn id="19" idx="3"/>
          </p:cNvCxnSpPr>
          <p:nvPr/>
        </p:nvCxnSpPr>
        <p:spPr>
          <a:xfrm flipH="1">
            <a:off x="7790864" y="1922729"/>
            <a:ext cx="152829" cy="5765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39552" y="4876954"/>
            <a:ext cx="4544144" cy="273844"/>
          </a:xfrm>
        </p:spPr>
        <p:txBody>
          <a:bodyPr/>
          <a:lstStyle/>
          <a:p>
            <a:r>
              <a:rPr lang="ru-RU" dirty="0" smtClean="0"/>
              <a:t>* - требование для включения в список отечественного ПО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16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АРМ – диспетчера и администратора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1</a:t>
            </a:r>
            <a:r>
              <a:rPr lang="ru-RU" sz="3400" dirty="0" smtClean="0">
                <a:solidFill>
                  <a:schemeClr val="bg1"/>
                </a:solidFill>
              </a:rPr>
              <a:t>9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419655"/>
            <a:ext cx="7920880" cy="3158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Доступ осуществляется по логину-паролю. Предназначен для: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Назначения заданий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Просмотра статуса выполнения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Просмотра истории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выполнения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Администрирования – активация устройства, отслеживания местоположения сотрудника, настройка учетных данных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Просмотр телеметрии – состояние устройства, наличие ошибок, аудит и т.д.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Настройка отображения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 (актов)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Общая настройка мобильных устройств</a:t>
            </a:r>
          </a:p>
        </p:txBody>
      </p:sp>
    </p:spTree>
    <p:extLst>
      <p:ext uri="{BB962C8B-B14F-4D97-AF65-F5344CB8AC3E}">
        <p14:creationId xmlns:p14="http://schemas.microsoft.com/office/powerpoint/2010/main" val="85457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АРМ – диспетчера и администратора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400" dirty="0" smtClean="0">
                <a:solidFill>
                  <a:schemeClr val="bg1"/>
                </a:solidFill>
              </a:rPr>
              <a:t>20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987574"/>
            <a:ext cx="2210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Модуль телеметрии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15616" y="1492170"/>
            <a:ext cx="78632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Просмотр состояния мобильного устройства сотрудника – тип связи, ОЗУ, </a:t>
            </a:r>
            <a:r>
              <a:rPr lang="en-US" dirty="0" smtClean="0"/>
              <a:t>CPU</a:t>
            </a:r>
            <a:r>
              <a:rPr lang="ru-RU" dirty="0" smtClean="0"/>
              <a:t>, местоположение и т.д.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Просмотр действий пользователя приведших к ошибке (аудит)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2692499"/>
            <a:ext cx="2670859" cy="26637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2761331"/>
            <a:ext cx="4583050" cy="225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58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АРМ – диспетчера и администратора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2</a:t>
            </a:r>
            <a:r>
              <a:rPr lang="ru-RU" sz="3400" dirty="0" smtClean="0">
                <a:solidFill>
                  <a:schemeClr val="bg1"/>
                </a:solidFill>
              </a:rPr>
              <a:t>1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987574"/>
            <a:ext cx="178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Модуль отчетов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15616" y="1492170"/>
            <a:ext cx="7863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Количество выполненных заданий в разрезе филиалов, РЭС и т.д.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«ТОП лучших»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и</a:t>
            </a:r>
            <a:r>
              <a:rPr lang="ru-RU" dirty="0" smtClean="0"/>
              <a:t> т. </a:t>
            </a:r>
            <a:r>
              <a:rPr lang="ru-RU" dirty="0"/>
              <a:t>д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1779662"/>
            <a:ext cx="4052317" cy="361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0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АРМ – диспетчера и администратора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2</a:t>
            </a:r>
            <a:r>
              <a:rPr lang="ru-RU" sz="3400" dirty="0" smtClean="0">
                <a:solidFill>
                  <a:schemeClr val="bg1"/>
                </a:solidFill>
              </a:rPr>
              <a:t>2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987574"/>
            <a:ext cx="4223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Модуль создания маршрутов и заданий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15616" y="1492170"/>
            <a:ext cx="7863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Создание маршрутов без сторонних систем при помощи импорта данных через </a:t>
            </a:r>
            <a:r>
              <a:rPr lang="en-US" dirty="0" smtClean="0"/>
              <a:t>Excel </a:t>
            </a:r>
            <a:r>
              <a:rPr lang="ru-RU" dirty="0" smtClean="0"/>
              <a:t>и экспорта</a:t>
            </a:r>
            <a:r>
              <a:rPr lang="en-US" dirty="0" smtClean="0"/>
              <a:t> </a:t>
            </a:r>
            <a:r>
              <a:rPr lang="ru-RU" dirty="0" smtClean="0"/>
              <a:t>результат через </a:t>
            </a:r>
            <a:r>
              <a:rPr lang="en-US" dirty="0" smtClean="0"/>
              <a:t>WEB API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97224" y="2202425"/>
            <a:ext cx="1973013" cy="73003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Mobnius</a:t>
            </a:r>
            <a:endParaRPr lang="ru-RU" dirty="0"/>
          </a:p>
        </p:txBody>
      </p:sp>
      <p:sp>
        <p:nvSpPr>
          <p:cNvPr id="10" name="Управляющая кнопка: документ 9">
            <a:hlinkClick r:id="" action="ppaction://noaction" highlightClick="1"/>
          </p:cNvPr>
          <p:cNvSpPr/>
          <p:nvPr/>
        </p:nvSpPr>
        <p:spPr>
          <a:xfrm>
            <a:off x="1907704" y="3651870"/>
            <a:ext cx="936104" cy="1080120"/>
          </a:xfrm>
          <a:prstGeom prst="actionButtonDocumen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Excel</a:t>
            </a:r>
            <a:endParaRPr lang="ru-RU" dirty="0"/>
          </a:p>
        </p:txBody>
      </p:sp>
      <p:cxnSp>
        <p:nvCxnSpPr>
          <p:cNvPr id="12" name="Прямая со стрелкой 11"/>
          <p:cNvCxnSpPr>
            <a:stCxn id="10" idx="3"/>
            <a:endCxn id="9" idx="1"/>
          </p:cNvCxnSpPr>
          <p:nvPr/>
        </p:nvCxnSpPr>
        <p:spPr>
          <a:xfrm flipV="1">
            <a:off x="2375756" y="2567442"/>
            <a:ext cx="1521468" cy="1084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блако 12"/>
          <p:cNvSpPr/>
          <p:nvPr/>
        </p:nvSpPr>
        <p:spPr>
          <a:xfrm>
            <a:off x="6300192" y="3651870"/>
            <a:ext cx="2016224" cy="1152128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Внешний сервис</a:t>
            </a:r>
            <a:endParaRPr lang="ru-RU" dirty="0"/>
          </a:p>
        </p:txBody>
      </p:sp>
      <p:cxnSp>
        <p:nvCxnSpPr>
          <p:cNvPr id="15" name="Прямая со стрелкой 14"/>
          <p:cNvCxnSpPr>
            <a:stCxn id="9" idx="3"/>
            <a:endCxn id="13" idx="3"/>
          </p:cNvCxnSpPr>
          <p:nvPr/>
        </p:nvCxnSpPr>
        <p:spPr>
          <a:xfrm>
            <a:off x="5870237" y="2567442"/>
            <a:ext cx="1438067" cy="1150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2411767">
            <a:off x="5735702" y="2818244"/>
            <a:ext cx="1728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/>
              <a:t>Передача данных</a:t>
            </a:r>
            <a:endParaRPr lang="en-US" sz="1600" dirty="0" smtClean="0"/>
          </a:p>
          <a:p>
            <a:pPr algn="ctr"/>
            <a:r>
              <a:rPr lang="ru-RU" sz="1600" dirty="0" smtClean="0"/>
              <a:t> по</a:t>
            </a:r>
            <a:r>
              <a:rPr lang="en-US" sz="1600" dirty="0" smtClean="0"/>
              <a:t> HTTP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5492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АРМ – диспетчера и администратора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2</a:t>
            </a:r>
            <a:r>
              <a:rPr lang="ru-RU" sz="3400" dirty="0" smtClean="0">
                <a:solidFill>
                  <a:schemeClr val="bg1"/>
                </a:solidFill>
              </a:rPr>
              <a:t>3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063229"/>
            <a:ext cx="7920880" cy="1881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Главная страница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предназначена для просмотра сотрудников и их ключевых показателей: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Персональная информация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Количество выполненных заданий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Текущее местоположения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7767" y="2537722"/>
            <a:ext cx="3312368" cy="252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29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АРМ – диспетчера и администратора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2</a:t>
            </a:r>
            <a:r>
              <a:rPr lang="ru-RU" sz="3400" dirty="0" smtClean="0">
                <a:solidFill>
                  <a:schemeClr val="bg1"/>
                </a:solidFill>
              </a:rPr>
              <a:t>4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063229"/>
            <a:ext cx="7920880" cy="1469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История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предназначена для просмотра истории перемещения сотрудника. Позволяет: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Местоположение пользователя в определенные время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Статистику заданий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6342" y="2048369"/>
            <a:ext cx="3367658" cy="309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6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АРМ – диспетчера и администратора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2</a:t>
            </a:r>
            <a:r>
              <a:rPr lang="ru-RU" sz="3400" dirty="0" smtClean="0">
                <a:solidFill>
                  <a:schemeClr val="bg1"/>
                </a:solidFill>
              </a:rPr>
              <a:t>5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056890"/>
            <a:ext cx="7920880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Назначение задание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предназначено для передачи заданий на мобильное устройство сотрудника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597" y="1995686"/>
            <a:ext cx="6442869" cy="239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АРМ – диспетчера и администратора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2</a:t>
            </a:r>
            <a:r>
              <a:rPr lang="ru-RU" sz="3400" dirty="0" smtClean="0">
                <a:solidFill>
                  <a:schemeClr val="bg1"/>
                </a:solidFill>
              </a:rPr>
              <a:t>6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056890"/>
            <a:ext cx="7920880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предназначено для просмотра статуса выполнения заданий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5756" y="1635646"/>
            <a:ext cx="4968552" cy="331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2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АРМ – диспетчера и администратора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2</a:t>
            </a:r>
            <a:r>
              <a:rPr lang="ru-RU" sz="3400" dirty="0" smtClean="0">
                <a:solidFill>
                  <a:schemeClr val="bg1"/>
                </a:solidFill>
              </a:rPr>
              <a:t>7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056890"/>
            <a:ext cx="7920880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Генерация форм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предназначено для формирования документа с разметкой, которая передается мобильному устройству для отображения.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335" y="1635646"/>
            <a:ext cx="2785394" cy="329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40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АРМ – диспетчера и администратора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2</a:t>
            </a:r>
            <a:r>
              <a:rPr lang="ru-RU" sz="3400" dirty="0" smtClean="0">
                <a:solidFill>
                  <a:schemeClr val="bg1"/>
                </a:solidFill>
              </a:rPr>
              <a:t>8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059658"/>
            <a:ext cx="7632848" cy="1084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Администрирование – раздел для управления сотрудниками, активация устройств.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Настройка – раздел настроек системы</a:t>
            </a:r>
          </a:p>
        </p:txBody>
      </p:sp>
    </p:spTree>
    <p:extLst>
      <p:ext uri="{BB962C8B-B14F-4D97-AF65-F5344CB8AC3E}">
        <p14:creationId xmlns:p14="http://schemas.microsoft.com/office/powerpoint/2010/main" val="336463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Мобильное приложение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400" dirty="0" smtClean="0">
                <a:solidFill>
                  <a:schemeClr val="bg1"/>
                </a:solidFill>
              </a:rPr>
              <a:t>0</a:t>
            </a:r>
            <a:r>
              <a:rPr lang="en-US" sz="3400" dirty="0" smtClean="0">
                <a:solidFill>
                  <a:schemeClr val="bg1"/>
                </a:solidFill>
              </a:rPr>
              <a:t>2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55756" y="1184479"/>
            <a:ext cx="2320099" cy="8799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Android</a:t>
            </a:r>
          </a:p>
          <a:p>
            <a:pPr algn="ctr"/>
            <a:r>
              <a:rPr lang="en-US" dirty="0" smtClean="0"/>
              <a:t>(Java)</a:t>
            </a:r>
            <a:endParaRPr lang="ru-RU" dirty="0" smtClean="0"/>
          </a:p>
          <a:p>
            <a:pPr algn="ctr"/>
            <a:r>
              <a:rPr lang="en-US" i="1" dirty="0" smtClean="0"/>
              <a:t>Google Play</a:t>
            </a:r>
            <a:endParaRPr lang="ru-RU" i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849170" y="1185122"/>
            <a:ext cx="2320099" cy="8792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iOS</a:t>
            </a:r>
          </a:p>
          <a:p>
            <a:pPr algn="ctr"/>
            <a:r>
              <a:rPr lang="en-US" dirty="0" smtClean="0"/>
              <a:t>(Swift)</a:t>
            </a:r>
          </a:p>
          <a:p>
            <a:pPr algn="ctr"/>
            <a:r>
              <a:rPr lang="en-US" i="1" dirty="0" smtClean="0"/>
              <a:t>Apple Store</a:t>
            </a:r>
            <a:endParaRPr lang="ru-RU" i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660232" y="1184480"/>
            <a:ext cx="2312730" cy="87990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Sailfish OS *</a:t>
            </a:r>
          </a:p>
          <a:p>
            <a:pPr algn="ctr"/>
            <a:r>
              <a:rPr lang="en-US" dirty="0" smtClean="0"/>
              <a:t>(QML)</a:t>
            </a:r>
          </a:p>
          <a:p>
            <a:pPr algn="ctr"/>
            <a:r>
              <a:rPr lang="en-US" i="1" dirty="0" smtClean="0"/>
              <a:t>Jolla Store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91509" y="2064383"/>
            <a:ext cx="7881453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Основные возможности: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Выполнение заданий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Синхронизация данных с сервером – передача показаний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Передача геоданных для определения местоположения, построение трека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Работа в </a:t>
            </a:r>
            <a:r>
              <a:rPr lang="en-US" dirty="0" smtClean="0"/>
              <a:t>offline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Телеметрия – отслеживание состояния устройства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Аудит – </a:t>
            </a:r>
            <a:r>
              <a:rPr lang="ru-RU" dirty="0" err="1" smtClean="0"/>
              <a:t>логирование</a:t>
            </a:r>
            <a:r>
              <a:rPr lang="ru-RU" dirty="0" smtClean="0"/>
              <a:t> действий пользователя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Распознавание показаний – отправка изображения на сервер для </a:t>
            </a:r>
            <a:r>
              <a:rPr lang="ru-RU" dirty="0" smtClean="0"/>
              <a:t>анализа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773684" y="4869656"/>
            <a:ext cx="4688160" cy="273844"/>
          </a:xfrm>
        </p:spPr>
        <p:txBody>
          <a:bodyPr/>
          <a:lstStyle/>
          <a:p>
            <a:r>
              <a:rPr lang="ru-RU" dirty="0" smtClean="0"/>
              <a:t>* - требование для включения в список отечественного ПО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28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Веб-сервис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2</a:t>
            </a:r>
            <a:r>
              <a:rPr lang="ru-RU" sz="3400" dirty="0" smtClean="0">
                <a:solidFill>
                  <a:schemeClr val="bg1"/>
                </a:solidFill>
              </a:rPr>
              <a:t>9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3731" y="1094010"/>
            <a:ext cx="78507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Предназначен для передачи и получения данных из базы данных </a:t>
            </a:r>
            <a:r>
              <a:rPr lang="en-US" dirty="0" smtClean="0"/>
              <a:t>PostgreSQL. </a:t>
            </a:r>
            <a:r>
              <a:rPr lang="ru-RU" dirty="0" smtClean="0"/>
              <a:t>Обработка запросов производиться по следующим протоколам:</a:t>
            </a:r>
          </a:p>
          <a:p>
            <a:endParaRPr lang="ru-RU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HTTP(S) – RPC</a:t>
            </a:r>
            <a:r>
              <a:rPr lang="ru-RU" dirty="0" smtClean="0"/>
              <a:t>-запросы методом </a:t>
            </a:r>
            <a:r>
              <a:rPr lang="en-US" dirty="0" smtClean="0"/>
              <a:t>POST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WS(S) – </a:t>
            </a:r>
            <a:r>
              <a:rPr lang="ru-RU" dirty="0" smtClean="0"/>
              <a:t>обработка пакетов синхронизации. Применяется мобильным устройством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92097" y="2964927"/>
            <a:ext cx="151216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Мобильное устройство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44208" y="2964927"/>
            <a:ext cx="151216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АРМ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55976" y="4155926"/>
            <a:ext cx="151216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Веб-сервис</a:t>
            </a:r>
            <a:endParaRPr lang="ru-RU" dirty="0"/>
          </a:p>
        </p:txBody>
      </p:sp>
      <p:cxnSp>
        <p:nvCxnSpPr>
          <p:cNvPr id="12" name="Прямая со стрелкой 11"/>
          <p:cNvCxnSpPr>
            <a:stCxn id="10" idx="1"/>
            <a:endCxn id="8" idx="2"/>
          </p:cNvCxnSpPr>
          <p:nvPr/>
        </p:nvCxnSpPr>
        <p:spPr>
          <a:xfrm flipH="1" flipV="1">
            <a:off x="3048181" y="3612999"/>
            <a:ext cx="1307795" cy="8669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0" idx="3"/>
            <a:endCxn id="9" idx="2"/>
          </p:cNvCxnSpPr>
          <p:nvPr/>
        </p:nvCxnSpPr>
        <p:spPr>
          <a:xfrm flipV="1">
            <a:off x="5868144" y="3612999"/>
            <a:ext cx="1332148" cy="8669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2063628">
            <a:off x="3267066" y="4046480"/>
            <a:ext cx="741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WS(S)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 rot="19603562">
            <a:off x="6228447" y="3997159"/>
            <a:ext cx="921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HTTP(S)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78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Веб-сервис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400" dirty="0" smtClean="0">
                <a:solidFill>
                  <a:schemeClr val="bg1"/>
                </a:solidFill>
              </a:rPr>
              <a:t>30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83968" y="3556349"/>
            <a:ext cx="1224136" cy="119915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Security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39082" y="2355726"/>
            <a:ext cx="1656184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Basic Authentication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16216" y="2358244"/>
            <a:ext cx="1656184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  <a:r>
              <a:rPr lang="en-US" dirty="0" smtClean="0"/>
              <a:t>SSL</a:t>
            </a:r>
            <a:endParaRPr lang="ru-RU" dirty="0"/>
          </a:p>
        </p:txBody>
      </p:sp>
      <p:cxnSp>
        <p:nvCxnSpPr>
          <p:cNvPr id="15" name="Прямая со стрелкой 14"/>
          <p:cNvCxnSpPr>
            <a:stCxn id="11" idx="2"/>
            <a:endCxn id="7" idx="2"/>
          </p:cNvCxnSpPr>
          <p:nvPr/>
        </p:nvCxnSpPr>
        <p:spPr>
          <a:xfrm>
            <a:off x="2567174" y="3147814"/>
            <a:ext cx="1716794" cy="1008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6" idx="2"/>
            <a:endCxn id="7" idx="6"/>
          </p:cNvCxnSpPr>
          <p:nvPr/>
        </p:nvCxnSpPr>
        <p:spPr>
          <a:xfrm flipH="1">
            <a:off x="5508104" y="3150332"/>
            <a:ext cx="1836204" cy="1005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115617" y="1203598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Безопасность на сервер проверяется при помощи логина и пароля по средствам </a:t>
            </a:r>
            <a:r>
              <a:rPr lang="en-US" dirty="0"/>
              <a:t>Basic </a:t>
            </a:r>
            <a:r>
              <a:rPr lang="en-US" dirty="0" smtClean="0"/>
              <a:t>Authentication</a:t>
            </a:r>
            <a:r>
              <a:rPr lang="ru-RU" dirty="0" smtClean="0"/>
              <a:t>. Шифрование данных происходит при помощи </a:t>
            </a:r>
            <a:r>
              <a:rPr lang="en-US" dirty="0" smtClean="0"/>
              <a:t>SSL - </a:t>
            </a:r>
            <a:r>
              <a:rPr lang="ru-RU" dirty="0" smtClean="0"/>
              <a:t>сертификата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705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База данных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3</a:t>
            </a:r>
            <a:r>
              <a:rPr lang="ru-RU" sz="3400" dirty="0" smtClean="0">
                <a:solidFill>
                  <a:schemeClr val="bg1"/>
                </a:solidFill>
              </a:rPr>
              <a:t>1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067505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PostgreSQL</a:t>
            </a:r>
            <a:r>
              <a:rPr lang="ru-RU" dirty="0" smtClean="0"/>
              <a:t> * - </a:t>
            </a:r>
            <a:r>
              <a:rPr lang="ru-RU" dirty="0"/>
              <a:t>свободная объектно-реляционная система управления базами данных (СУБД).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79928" y="4734872"/>
            <a:ext cx="4256112" cy="273844"/>
          </a:xfrm>
        </p:spPr>
        <p:txBody>
          <a:bodyPr/>
          <a:lstStyle/>
          <a:p>
            <a:r>
              <a:rPr lang="ru-RU" dirty="0" smtClean="0"/>
              <a:t>* - подходит под требование отечественного ПО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1923678"/>
            <a:ext cx="5632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База данных является местом хранения бизнес-логики.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2293010"/>
            <a:ext cx="4522664" cy="220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25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Интеграция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3</a:t>
            </a:r>
            <a:r>
              <a:rPr lang="ru-RU" sz="3400" dirty="0" smtClean="0">
                <a:solidFill>
                  <a:schemeClr val="bg1"/>
                </a:solidFill>
              </a:rPr>
              <a:t>2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971600" y="4227934"/>
            <a:ext cx="7992888" cy="720079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Внешняя система</a:t>
            </a:r>
            <a:endParaRPr lang="ru-RU" dirty="0"/>
          </a:p>
        </p:txBody>
      </p:sp>
      <p:sp>
        <p:nvSpPr>
          <p:cNvPr id="9" name="Цилиндр 8"/>
          <p:cNvSpPr/>
          <p:nvPr/>
        </p:nvSpPr>
        <p:spPr>
          <a:xfrm>
            <a:off x="1797405" y="1419622"/>
            <a:ext cx="1512168" cy="1666471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База данных</a:t>
            </a:r>
          </a:p>
          <a:p>
            <a:pPr algn="ctr"/>
            <a:r>
              <a:rPr lang="ru-RU" dirty="0" smtClean="0"/>
              <a:t>(</a:t>
            </a:r>
            <a:r>
              <a:rPr lang="en-US" dirty="0" smtClean="0"/>
              <a:t>Linked Server</a:t>
            </a:r>
          </a:p>
          <a:p>
            <a:pPr algn="ctr"/>
            <a:r>
              <a:rPr lang="ru-RU" dirty="0"/>
              <a:t>и</a:t>
            </a:r>
            <a:r>
              <a:rPr lang="ru-RU" dirty="0" smtClean="0"/>
              <a:t>ли …)</a:t>
            </a:r>
            <a:endParaRPr lang="ru-RU" dirty="0"/>
          </a:p>
        </p:txBody>
      </p:sp>
      <p:sp>
        <p:nvSpPr>
          <p:cNvPr id="10" name="Облако 9"/>
          <p:cNvSpPr/>
          <p:nvPr/>
        </p:nvSpPr>
        <p:spPr>
          <a:xfrm>
            <a:off x="6012160" y="1558954"/>
            <a:ext cx="2232248" cy="144016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 API</a:t>
            </a:r>
          </a:p>
          <a:p>
            <a:pPr algn="ctr"/>
            <a:r>
              <a:rPr lang="en-US" dirty="0" smtClean="0"/>
              <a:t>HTTP(S)</a:t>
            </a:r>
          </a:p>
        </p:txBody>
      </p:sp>
      <p:cxnSp>
        <p:nvCxnSpPr>
          <p:cNvPr id="12" name="Прямая со стрелкой 11"/>
          <p:cNvCxnSpPr>
            <a:stCxn id="9" idx="3"/>
            <a:endCxn id="8" idx="0"/>
          </p:cNvCxnSpPr>
          <p:nvPr/>
        </p:nvCxnSpPr>
        <p:spPr>
          <a:xfrm>
            <a:off x="2553489" y="3086093"/>
            <a:ext cx="2414555" cy="114184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0" idx="1"/>
            <a:endCxn id="8" idx="0"/>
          </p:cNvCxnSpPr>
          <p:nvPr/>
        </p:nvCxnSpPr>
        <p:spPr>
          <a:xfrm flipH="1">
            <a:off x="4968044" y="2997580"/>
            <a:ext cx="2160240" cy="123035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9713065">
            <a:off x="5265231" y="3209154"/>
            <a:ext cx="1680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Доступ по </a:t>
            </a:r>
          </a:p>
          <a:p>
            <a:pPr algn="ctr"/>
            <a:r>
              <a:rPr lang="ru-RU" dirty="0" smtClean="0"/>
              <a:t>логину-паролю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27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Облачная платформа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 smtClean="0">
                <a:solidFill>
                  <a:schemeClr val="bg1"/>
                </a:solidFill>
              </a:rPr>
              <a:t>3</a:t>
            </a:r>
            <a:r>
              <a:rPr lang="ru-RU" sz="3400" dirty="0" smtClean="0">
                <a:solidFill>
                  <a:schemeClr val="bg1"/>
                </a:solidFill>
              </a:rPr>
              <a:t>3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3621250" y="2211710"/>
            <a:ext cx="2304256" cy="1220489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Mobnius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8817" y="4224511"/>
            <a:ext cx="1584176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Управляющая компания 1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73794" y="4219677"/>
            <a:ext cx="1584176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Управляющая компания 2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93003" y="4237497"/>
            <a:ext cx="1634041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Сбытовая организация 1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200403" y="4237497"/>
            <a:ext cx="1634041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Сбытовая организация 2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969529" y="1087636"/>
            <a:ext cx="7994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Облачный сервис для сбора и обработки показаний. Обмен информацией происходит по средствам </a:t>
            </a:r>
            <a:r>
              <a:rPr lang="en-US" dirty="0" smtClean="0"/>
              <a:t>API</a:t>
            </a:r>
            <a:r>
              <a:rPr lang="en-US" dirty="0"/>
              <a:t>.</a:t>
            </a:r>
            <a:endParaRPr lang="ru-RU" dirty="0"/>
          </a:p>
        </p:txBody>
      </p:sp>
      <p:cxnSp>
        <p:nvCxnSpPr>
          <p:cNvPr id="34" name="Прямая со стрелкой 33"/>
          <p:cNvCxnSpPr>
            <a:stCxn id="4" idx="0"/>
            <a:endCxn id="3" idx="2"/>
          </p:cNvCxnSpPr>
          <p:nvPr/>
        </p:nvCxnSpPr>
        <p:spPr>
          <a:xfrm flipV="1">
            <a:off x="1870905" y="2821955"/>
            <a:ext cx="1757492" cy="14025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7" idx="0"/>
            <a:endCxn id="3" idx="1"/>
          </p:cNvCxnSpPr>
          <p:nvPr/>
        </p:nvCxnSpPr>
        <p:spPr>
          <a:xfrm flipV="1">
            <a:off x="3865882" y="3430899"/>
            <a:ext cx="907496" cy="7887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8" idx="0"/>
            <a:endCxn id="3" idx="1"/>
          </p:cNvCxnSpPr>
          <p:nvPr/>
        </p:nvCxnSpPr>
        <p:spPr>
          <a:xfrm flipH="1" flipV="1">
            <a:off x="4773378" y="3430899"/>
            <a:ext cx="1136646" cy="80659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9" idx="0"/>
            <a:endCxn id="3" idx="0"/>
          </p:cNvCxnSpPr>
          <p:nvPr/>
        </p:nvCxnSpPr>
        <p:spPr>
          <a:xfrm flipH="1" flipV="1">
            <a:off x="5923586" y="2821955"/>
            <a:ext cx="2093838" cy="141554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11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3"/>
            <a:ext cx="9144000" cy="5141253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3144391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5000" dirty="0" smtClean="0">
                <a:solidFill>
                  <a:schemeClr val="bg1"/>
                </a:solidFill>
              </a:rPr>
              <a:t>Спасибо за внимание!</a:t>
            </a:r>
            <a:endParaRPr lang="ru-RU" sz="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95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Модули мобильного приложения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400" dirty="0" smtClean="0">
                <a:solidFill>
                  <a:schemeClr val="bg1"/>
                </a:solidFill>
              </a:rPr>
              <a:t>0</a:t>
            </a:r>
            <a:r>
              <a:rPr lang="en-US" sz="3400" dirty="0" smtClean="0">
                <a:solidFill>
                  <a:schemeClr val="bg1"/>
                </a:solidFill>
              </a:rPr>
              <a:t>3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131590"/>
            <a:ext cx="68510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Модули быть как включены так и отключены аналитиком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Трекинг – история движения контроллера (без применения </a:t>
            </a:r>
            <a:r>
              <a:rPr lang="en-US" dirty="0" smtClean="0"/>
              <a:t>GPS</a:t>
            </a:r>
            <a:r>
              <a:rPr lang="ru-RU" dirty="0" smtClean="0"/>
              <a:t>)</a:t>
            </a:r>
            <a:endParaRPr lang="en-US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7032" y="2211710"/>
            <a:ext cx="3384376" cy="258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79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Модули мобильного приложения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400" dirty="0" smtClean="0">
                <a:solidFill>
                  <a:schemeClr val="bg1"/>
                </a:solidFill>
              </a:rPr>
              <a:t>0</a:t>
            </a:r>
            <a:r>
              <a:rPr lang="en-US" sz="3400" dirty="0" smtClean="0">
                <a:solidFill>
                  <a:schemeClr val="bg1"/>
                </a:solidFill>
              </a:rPr>
              <a:t>4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131590"/>
            <a:ext cx="7632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 smtClean="0"/>
              <a:t>Геометка</a:t>
            </a:r>
            <a:r>
              <a:rPr lang="ru-RU" dirty="0" smtClean="0"/>
              <a:t> – сохранение координаты выполняемого задания с применением </a:t>
            </a:r>
            <a:r>
              <a:rPr lang="en-US" dirty="0" smtClean="0"/>
              <a:t>GPS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3210" y="2029889"/>
            <a:ext cx="4852020" cy="255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17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Модули мобильного приложения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400" dirty="0" smtClean="0">
                <a:solidFill>
                  <a:schemeClr val="bg1"/>
                </a:solidFill>
              </a:rPr>
              <a:t>0</a:t>
            </a:r>
            <a:r>
              <a:rPr lang="en-US" sz="3400" dirty="0">
                <a:solidFill>
                  <a:schemeClr val="bg1"/>
                </a:solidFill>
              </a:rPr>
              <a:t>5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131590"/>
            <a:ext cx="7632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Фотографирование – фото счетчика или акта с возможность настройки качества и метаданных</a:t>
            </a:r>
            <a:endParaRPr lang="en-US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906593"/>
            <a:ext cx="2380399" cy="310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91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Модули мобильного приложения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400" dirty="0" smtClean="0">
                <a:solidFill>
                  <a:schemeClr val="bg1"/>
                </a:solidFill>
              </a:rPr>
              <a:t>0</a:t>
            </a:r>
            <a:r>
              <a:rPr lang="en-US" sz="3400" dirty="0">
                <a:solidFill>
                  <a:schemeClr val="bg1"/>
                </a:solidFill>
              </a:rPr>
              <a:t>6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131590"/>
            <a:ext cx="7632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Телеметрия и аудит – сбор основных показателей устройства и действий пользователя</a:t>
            </a:r>
            <a:endParaRPr lang="en-US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11710"/>
            <a:ext cx="3181944" cy="25256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178186"/>
            <a:ext cx="2880320" cy="255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88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Модули мобильного приложения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400" dirty="0" smtClean="0">
                <a:solidFill>
                  <a:schemeClr val="bg1"/>
                </a:solidFill>
              </a:rPr>
              <a:t>0</a:t>
            </a:r>
            <a:r>
              <a:rPr lang="en-US" sz="3400" dirty="0">
                <a:solidFill>
                  <a:schemeClr val="bg1"/>
                </a:solidFill>
              </a:rPr>
              <a:t>7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131590"/>
            <a:ext cx="7632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Распознавание показаний счетчика при помощи сервера</a:t>
            </a:r>
            <a:endParaRPr lang="en-US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1602768"/>
            <a:ext cx="409575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62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5979"/>
            <a:ext cx="7355160" cy="85725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Модули мобильного приложения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88"/>
          <a:stretch/>
        </p:blipFill>
        <p:spPr>
          <a:xfrm>
            <a:off x="-36512" y="0"/>
            <a:ext cx="816441" cy="51435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086" y="4155926"/>
            <a:ext cx="65324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400" dirty="0" smtClean="0">
                <a:solidFill>
                  <a:schemeClr val="bg1"/>
                </a:solidFill>
              </a:rPr>
              <a:t>0</a:t>
            </a:r>
            <a:r>
              <a:rPr lang="en-US" sz="3400" dirty="0">
                <a:solidFill>
                  <a:schemeClr val="bg1"/>
                </a:solidFill>
              </a:rPr>
              <a:t>8</a:t>
            </a:r>
            <a:endParaRPr lang="ru-RU" sz="3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131590"/>
            <a:ext cx="7632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Подпись клиента</a:t>
            </a:r>
            <a:endParaRPr lang="en-US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635646"/>
            <a:ext cx="4392538" cy="313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60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1768</TotalTime>
  <Words>990</Words>
  <Application>Microsoft Office PowerPoint</Application>
  <PresentationFormat>Экран (16:9)</PresentationFormat>
  <Paragraphs>221</Paragraphs>
  <Slides>35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0" baseType="lpstr">
      <vt:lpstr>Arial</vt:lpstr>
      <vt:lpstr>Calibri</vt:lpstr>
      <vt:lpstr>Symbol</vt:lpstr>
      <vt:lpstr>Times New Roman</vt:lpstr>
      <vt:lpstr>Тема Office</vt:lpstr>
      <vt:lpstr>Презентация PowerPoint</vt:lpstr>
      <vt:lpstr>Структура</vt:lpstr>
      <vt:lpstr>Мобильное приложение</vt:lpstr>
      <vt:lpstr>Модули мобильного приложения</vt:lpstr>
      <vt:lpstr>Модули мобильного приложения</vt:lpstr>
      <vt:lpstr>Модули мобильного приложения</vt:lpstr>
      <vt:lpstr>Модули мобильного приложения</vt:lpstr>
      <vt:lpstr>Модули мобильного приложения</vt:lpstr>
      <vt:lpstr>Модули мобильного приложения</vt:lpstr>
      <vt:lpstr>Модули мобильного приложения</vt:lpstr>
      <vt:lpstr>Модули мобильного приложения</vt:lpstr>
      <vt:lpstr>Модули мобильного приложения</vt:lpstr>
      <vt:lpstr>Модули мобильного приложения</vt:lpstr>
      <vt:lpstr>Лицензирование и активация</vt:lpstr>
      <vt:lpstr>Лицензирование и активация</vt:lpstr>
      <vt:lpstr>Лицензирование и активация</vt:lpstr>
      <vt:lpstr>Лицензирование и активация</vt:lpstr>
      <vt:lpstr>«Гибкость» мобильного устройства</vt:lpstr>
      <vt:lpstr>АРМ - руководителя</vt:lpstr>
      <vt:lpstr>АРМ – диспетчера и администратора</vt:lpstr>
      <vt:lpstr>АРМ – диспетчера и администратора</vt:lpstr>
      <vt:lpstr>АРМ – диспетчера и администратора</vt:lpstr>
      <vt:lpstr>АРМ – диспетчера и администратора</vt:lpstr>
      <vt:lpstr>АРМ – диспетчера и администратора</vt:lpstr>
      <vt:lpstr>АРМ – диспетчера и администратора</vt:lpstr>
      <vt:lpstr>АРМ – диспетчера и администратора</vt:lpstr>
      <vt:lpstr>АРМ – диспетчера и администратора</vt:lpstr>
      <vt:lpstr>АРМ – диспетчера и администратора</vt:lpstr>
      <vt:lpstr>АРМ – диспетчера и администратора</vt:lpstr>
      <vt:lpstr>Веб-сервис</vt:lpstr>
      <vt:lpstr>Веб-сервис</vt:lpstr>
      <vt:lpstr>База данных</vt:lpstr>
      <vt:lpstr>Интеграция</vt:lpstr>
      <vt:lpstr>Облачная платформа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Ульянов</dc:creator>
  <cp:lastModifiedBy>Александр Краснов</cp:lastModifiedBy>
  <cp:revision>69</cp:revision>
  <dcterms:created xsi:type="dcterms:W3CDTF">2018-11-16T13:44:42Z</dcterms:created>
  <dcterms:modified xsi:type="dcterms:W3CDTF">2019-05-16T08:01:58Z</dcterms:modified>
</cp:coreProperties>
</file>